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500" r:id="rId10"/>
    <p:sldId id="499" r:id="rId11"/>
    <p:sldId id="449" r:id="rId12"/>
    <p:sldId id="393" r:id="rId13"/>
    <p:sldId id="433" r:id="rId14"/>
    <p:sldId id="425" r:id="rId15"/>
    <p:sldId id="426" r:id="rId16"/>
    <p:sldId id="427" r:id="rId17"/>
    <p:sldId id="463" r:id="rId18"/>
    <p:sldId id="458" r:id="rId19"/>
    <p:sldId id="459" r:id="rId20"/>
    <p:sldId id="460" r:id="rId21"/>
    <p:sldId id="461" r:id="rId22"/>
    <p:sldId id="462" r:id="rId23"/>
    <p:sldId id="456" r:id="rId24"/>
    <p:sldId id="457" r:id="rId25"/>
    <p:sldId id="490" r:id="rId26"/>
    <p:sldId id="432" r:id="rId27"/>
    <p:sldId id="434" r:id="rId28"/>
    <p:sldId id="428" r:id="rId29"/>
    <p:sldId id="448" r:id="rId30"/>
    <p:sldId id="507" r:id="rId31"/>
    <p:sldId id="509" r:id="rId32"/>
    <p:sldId id="508" r:id="rId33"/>
    <p:sldId id="505" r:id="rId34"/>
    <p:sldId id="447" r:id="rId35"/>
    <p:sldId id="498" r:id="rId36"/>
    <p:sldId id="446" r:id="rId37"/>
    <p:sldId id="491" r:id="rId38"/>
    <p:sldId id="492" r:id="rId39"/>
    <p:sldId id="501" r:id="rId40"/>
    <p:sldId id="415" r:id="rId41"/>
    <p:sldId id="502" r:id="rId42"/>
    <p:sldId id="503" r:id="rId43"/>
    <p:sldId id="504" r:id="rId44"/>
    <p:sldId id="450" r:id="rId45"/>
    <p:sldId id="442" r:id="rId46"/>
    <p:sldId id="443" r:id="rId47"/>
    <p:sldId id="452" r:id="rId48"/>
    <p:sldId id="474" r:id="rId49"/>
    <p:sldId id="472" r:id="rId50"/>
    <p:sldId id="473" r:id="rId51"/>
    <p:sldId id="481" r:id="rId52"/>
    <p:sldId id="475" r:id="rId53"/>
    <p:sldId id="476" r:id="rId54"/>
    <p:sldId id="479" r:id="rId55"/>
    <p:sldId id="478" r:id="rId56"/>
    <p:sldId id="471" r:id="rId57"/>
    <p:sldId id="480" r:id="rId58"/>
    <p:sldId id="469" r:id="rId59"/>
    <p:sldId id="451" r:id="rId60"/>
    <p:sldId id="444" r:id="rId61"/>
    <p:sldId id="454" r:id="rId62"/>
    <p:sldId id="483" r:id="rId63"/>
    <p:sldId id="482" r:id="rId64"/>
    <p:sldId id="445" r:id="rId65"/>
    <p:sldId id="453" r:id="rId66"/>
    <p:sldId id="484" r:id="rId67"/>
    <p:sldId id="485" r:id="rId68"/>
    <p:sldId id="486" r:id="rId69"/>
    <p:sldId id="487" r:id="rId70"/>
    <p:sldId id="489" r:id="rId71"/>
    <p:sldId id="497" r:id="rId72"/>
    <p:sldId id="488" r:id="rId73"/>
    <p:sldId id="493" r:id="rId74"/>
    <p:sldId id="494" r:id="rId75"/>
    <p:sldId id="510" r:id="rId76"/>
    <p:sldId id="511" r:id="rId77"/>
    <p:sldId id="49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3" d="100"/>
          <a:sy n="83" d="100"/>
        </p:scale>
        <p:origin x="56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1681163.2021.1997648" TargetMode="External"/><Relationship Id="rId2" Type="http://schemas.openxmlformats.org/officeDocument/2006/relationships/hyperlink" Target="https://arxiv.org/pdf/1812.1194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task/stereo-depth-estimation" TargetMode="External"/><Relationship Id="rId4" Type="http://schemas.openxmlformats.org/officeDocument/2006/relationships/hyperlink" Target="https://arxiv.org/pdf/2203.08195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3.11.434881v1.f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stereo-vision-system-for-3d-tracking-ce8eaca3a40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0373.pdf" TargetMode="External"/><Relationship Id="rId7" Type="http://schemas.openxmlformats.org/officeDocument/2006/relationships/hyperlink" Target="https://arxiv.org/pdf/2007.12140v5.pdf" TargetMode="External"/><Relationship Id="rId2" Type="http://schemas.openxmlformats.org/officeDocument/2006/relationships/hyperlink" Target="http://16385.courses.cs.cmu.edu/spring2022/course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8.09770.pdf" TargetMode="External"/><Relationship Id="rId5" Type="http://schemas.openxmlformats.org/officeDocument/2006/relationships/hyperlink" Target="https://arxiv.org/pdf/1803.09719.pdf" TargetMode="External"/><Relationship Id="rId4" Type="http://schemas.openxmlformats.org/officeDocument/2006/relationships/hyperlink" Target="https://arxiv.org/pdf/1803.0866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</a:t>
            </a:r>
            <a:r>
              <a:rPr lang="en-US" sz="4000">
                <a:latin typeface="+mn-lt"/>
              </a:rPr>
              <a:t>Vision Bibliography 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Monocular depth estimation  </a:t>
            </a:r>
          </a:p>
          <a:p>
            <a:pPr lvl="1"/>
            <a:r>
              <a:rPr lang="en-US" dirty="0">
                <a:hlinkClick r:id="rId2"/>
              </a:rPr>
              <a:t>High Quality Monocular Depth Estimation via Transfer Learning, </a:t>
            </a:r>
            <a:r>
              <a:rPr lang="en-US" dirty="0" err="1">
                <a:hlinkClick r:id="rId2"/>
              </a:rPr>
              <a:t>Alhashim</a:t>
            </a:r>
            <a:r>
              <a:rPr lang="en-US" dirty="0">
                <a:hlinkClick r:id="rId2"/>
              </a:rPr>
              <a:t> and Wonka, 2019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Randomly connected neural networks for self supervised monocular depth estimation, Tukra and </a:t>
            </a:r>
            <a:r>
              <a:rPr lang="en-US" dirty="0" err="1">
                <a:hlinkClick r:id="rId3"/>
              </a:rPr>
              <a:t>Giannarou</a:t>
            </a:r>
            <a:r>
              <a:rPr lang="en-US" dirty="0">
                <a:hlinkClick r:id="rId3"/>
              </a:rPr>
              <a:t>, 2021</a:t>
            </a:r>
          </a:p>
          <a:p>
            <a:r>
              <a:rPr lang="en-US" dirty="0"/>
              <a:t>LIDAR integration  </a:t>
            </a:r>
          </a:p>
          <a:p>
            <a:pPr lvl="1"/>
            <a:r>
              <a:rPr lang="en-US" dirty="0" err="1">
                <a:hlinkClick r:id="rId4"/>
              </a:rPr>
              <a:t>DeepFusion</a:t>
            </a:r>
            <a:r>
              <a:rPr lang="en-US" dirty="0">
                <a:hlinkClick r:id="rId4"/>
              </a:rPr>
              <a:t>: Lidar-Camera Deep Fusion for Multi-Modal 3D Object Detection, Li, et.al., 2022   </a:t>
            </a:r>
            <a:endParaRPr lang="en-US" dirty="0"/>
          </a:p>
          <a:p>
            <a:r>
              <a:rPr lang="en-US" dirty="0"/>
              <a:t>Many other important papers under the </a:t>
            </a:r>
            <a:r>
              <a:rPr lang="en-US" b="1" dirty="0">
                <a:hlinkClick r:id="rId5"/>
              </a:rPr>
              <a:t>Papers with Code Stereo Depth Estimation task 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1539381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921CF-9A1F-6020-6067-51E3ADB19FC2}"/>
              </a:ext>
            </a:extLst>
          </p:cNvPr>
          <p:cNvSpPr txBox="1"/>
          <p:nvPr/>
        </p:nvSpPr>
        <p:spPr>
          <a:xfrm>
            <a:off x="5565299" y="56371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8" grpId="0"/>
      <p:bldP spid="3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65074" y="57810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3931974"/>
              </a:xfrm>
              <a:prstGeom prst="rect">
                <a:avLst/>
              </a:prstGeom>
              <a:blipFill>
                <a:blip r:embed="rId2"/>
                <a:stretch>
                  <a:fillRect l="-31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538112" y="5773196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inverse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2"/>
                <a:stretch>
                  <a:fillRect l="-2757" t="-2201" r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F8B9E-C9F2-285D-519A-FE65423F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2198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b="1" dirty="0"/>
              <a:t> lines </a:t>
            </a:r>
            <a:r>
              <a:rPr lang="en-US" dirty="0"/>
              <a:t>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b="1" dirty="0" err="1"/>
                  <a:t>Epipode</a:t>
                </a:r>
                <a:r>
                  <a:rPr lang="en-US" b="1" dirty="0"/>
                  <a:t> is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!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lines are horizontal </a:t>
                </a:r>
                <a:r>
                  <a:rPr lang="en-US" dirty="0"/>
                  <a:t>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When 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Limits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Stereo Depth Estimation Uses 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plane</a:t>
            </a:r>
          </a:p>
          <a:p>
            <a:r>
              <a:rPr lang="en-US" b="1" dirty="0"/>
              <a:t>Slant</a:t>
            </a:r>
            <a:r>
              <a:rPr lang="en-US" dirty="0"/>
              <a:t> of the line makes depth ambiguous </a:t>
            </a:r>
          </a:p>
          <a:p>
            <a:r>
              <a:rPr lang="en-US" dirty="0"/>
              <a:t>Prospective transformation of edge-on surface has 0 eigenvalues!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02284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coordinates</a:t>
            </a:r>
          </a:p>
          <a:p>
            <a:r>
              <a:rPr lang="en-US" dirty="0"/>
              <a:t>Local slant of surfaces creates ambiguity in depth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AA36-2396-1324-76AE-5339B851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19" y="2727915"/>
            <a:ext cx="6444286" cy="407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E98E7-C498-451D-D8E6-6B20DC053EB1}"/>
              </a:ext>
            </a:extLst>
          </p:cNvPr>
          <p:cNvSpPr txBox="1"/>
          <p:nvPr/>
        </p:nvSpPr>
        <p:spPr>
          <a:xfrm>
            <a:off x="9119152" y="4174179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Slant Affects 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730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Slant</a:t>
            </a:r>
            <a:r>
              <a:rPr lang="en-US" dirty="0"/>
              <a:t> of local surfaces can distort depth estimates</a:t>
            </a:r>
          </a:p>
          <a:p>
            <a:r>
              <a:rPr lang="en-US" dirty="0"/>
              <a:t>Local slant distorts geometric shapes – Example of slanted circle </a:t>
            </a:r>
          </a:p>
          <a:p>
            <a:r>
              <a:rPr lang="en-US" dirty="0"/>
              <a:t>Local surfaces can have both slant and tilt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6114A-7062-E24A-2B66-B279096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61"/>
            <a:ext cx="7823752" cy="408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B3F0D-BC89-10CB-BDFD-9AA5F12F0B8A}"/>
              </a:ext>
            </a:extLst>
          </p:cNvPr>
          <p:cNvSpPr txBox="1"/>
          <p:nvPr/>
        </p:nvSpPr>
        <p:spPr>
          <a:xfrm>
            <a:off x="9119152" y="4179404"/>
            <a:ext cx="218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Figure from </a:t>
            </a:r>
            <a:r>
              <a:rPr lang="en-US" dirty="0" err="1">
                <a:hlinkClick r:id="rId3"/>
              </a:rPr>
              <a:t>Bonnen</a:t>
            </a:r>
            <a:r>
              <a:rPr lang="en-US" dirty="0">
                <a:hlinkClick r:id="rId3"/>
              </a:rPr>
              <a:t>, et.al. 202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809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70268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Camera Calibration</a:t>
            </a:r>
          </a:p>
        </p:txBody>
      </p:sp>
    </p:spTree>
    <p:extLst>
      <p:ext uri="{BB962C8B-B14F-4D97-AF65-F5344CB8AC3E}">
        <p14:creationId xmlns:p14="http://schemas.microsoft.com/office/powerpoint/2010/main" val="37834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30507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34" y="1413866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Experimental apparatus for calibrating stereo camera pairs     </a:t>
            </a:r>
          </a:p>
          <a:p>
            <a:r>
              <a:rPr lang="en-US" dirty="0"/>
              <a:t>Camera pair can be is directed toward a patterned target   </a:t>
            </a:r>
          </a:p>
          <a:p>
            <a:r>
              <a:rPr lang="en-US" dirty="0"/>
              <a:t>Distances between camera lenses and distance to target from lenses are known. 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</a:t>
            </a:r>
            <a:r>
              <a:rPr lang="en-US" dirty="0">
                <a:hlinkClick r:id="rId2"/>
              </a:rPr>
              <a:t>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7369C-B5BB-EF3E-7783-78E952FB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34" y="876902"/>
            <a:ext cx="6301282" cy="5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Interest points (intersections of lines) are found for each camera   </a:t>
            </a:r>
          </a:p>
          <a:p>
            <a:r>
              <a:rPr lang="en-US" dirty="0"/>
              <a:t>Manual correction of interest point labels may be required  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96AC2-E09D-D842-EE41-37B13CB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1723331"/>
            <a:ext cx="6506928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679895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calibrate camera pairs for stereo vision? </a:t>
            </a:r>
          </a:p>
          <a:p>
            <a:r>
              <a:rPr lang="en-US" dirty="0"/>
              <a:t>Solve linear system of equations to determine camera array calibration  </a:t>
            </a:r>
          </a:p>
          <a:p>
            <a:r>
              <a:rPr lang="en-US" dirty="0"/>
              <a:t>Essentially an image </a:t>
            </a:r>
            <a:r>
              <a:rPr lang="en-US"/>
              <a:t>stitching problem   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From blog post by Sebastian Gilbert     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6E46A-96B0-310F-6BD1-26D9709A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39" y="1053998"/>
            <a:ext cx="6221985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Cost volume contains similarity measured over all scales for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Absolute distance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359496"/>
              </a:xfrm>
              <a:blipFill>
                <a:blip r:embed="rId2"/>
                <a:stretch>
                  <a:fillRect l="-1159" t="-261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multi-scale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</a:t>
                </a:r>
                <a:r>
                  <a:rPr lang="en-US" b="1" dirty="0"/>
                  <a:t>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</a:t>
            </a:r>
            <a:r>
              <a:rPr lang="en-US" sz="2400" b="1" dirty="0"/>
              <a:t>integrating of cost volume at different scales</a:t>
            </a:r>
            <a:r>
              <a:rPr lang="en-US" sz="2400" dirty="0"/>
              <a:t>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for feature channel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870" t="-312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improved </a:t>
            </a:r>
            <a:r>
              <a:rPr lang="en-US" b="1" dirty="0"/>
              <a:t>Siamese network </a:t>
            </a:r>
            <a:r>
              <a:rPr lang="en-US" dirty="0"/>
              <a:t>architecture commonality used for disparity estimation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Active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BE43DB-54C4-DF17-E300-504E9A9DF10B}"/>
              </a:ext>
            </a:extLst>
          </p:cNvPr>
          <p:cNvSpPr txBox="1">
            <a:spLocks/>
          </p:cNvSpPr>
          <p:nvPr/>
        </p:nvSpPr>
        <p:spPr>
          <a:xfrm>
            <a:off x="5060534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V1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5B623-6C0E-068B-CD65-5128514B6294}"/>
              </a:ext>
            </a:extLst>
          </p:cNvPr>
          <p:cNvSpPr txBox="1">
            <a:spLocks/>
          </p:cNvSpPr>
          <p:nvPr/>
        </p:nvSpPr>
        <p:spPr>
          <a:xfrm>
            <a:off x="8772378" y="5651715"/>
            <a:ext cx="2228836" cy="519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V2 </a:t>
            </a:r>
            <a:r>
              <a:rPr lang="en-US" dirty="0" err="1"/>
              <a:t>MobileNet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3-D cost volume 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and scales are reduced at each groupwise convolution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2752579"/>
              </a:xfrm>
              <a:blipFill>
                <a:blip r:embed="rId3"/>
                <a:stretch>
                  <a:fillRect l="-1159" t="-3761" b="-2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(nearly)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Passive 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single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Disparity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0" dirty="0"/>
                  <a:t>The </a:t>
                </a:r>
                <a:r>
                  <a:rPr lang="en-US" b="1" dirty="0"/>
                  <a:t>gradient of dispar</a:t>
                </a:r>
                <a:r>
                  <a:rPr lang="en-US" dirty="0"/>
                  <a:t>ity</a:t>
                </a:r>
                <a:r>
                  <a:rPr lang="en-US" b="0" dirty="0"/>
                  <a:t> from tile slant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Descriptor for tile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, </a:t>
                </a:r>
                <a:r>
                  <a:rPr lang="en-US" b="1" dirty="0"/>
                  <a:t>learned with a MLP network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 b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</a:t>
            </a:r>
            <a:r>
              <a:rPr lang="en-US" sz="2400" b="1" dirty="0"/>
              <a:t>4x1 stride </a:t>
            </a:r>
            <a:r>
              <a:rPr lang="en-US" sz="2400" dirty="0"/>
              <a:t>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10442011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transposed convolution with </a:t>
            </a:r>
            <a:r>
              <a:rPr lang="en-US" sz="2400" b="1" dirty="0"/>
              <a:t>4x4 stride </a:t>
            </a:r>
            <a:r>
              <a:rPr lang="en-US" sz="2400" dirty="0"/>
              <a:t>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747162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in the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– only store top matches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5" y="2000594"/>
                <a:ext cx="11217320" cy="1428406"/>
              </a:xfrm>
              <a:prstGeom prst="rect">
                <a:avLst/>
              </a:prstGeom>
              <a:blipFill>
                <a:blip r:embed="rId3"/>
                <a:stretch>
                  <a:fillRect l="-815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04605" y="3429000"/>
            <a:ext cx="1415383" cy="5858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HITnet employs </a:t>
                </a:r>
                <a:r>
                  <a:rPr lang="en-US" b="1" dirty="0"/>
                  <a:t>multiple propagation steps </a:t>
                </a:r>
                <a:r>
                  <a:rPr lang="en-US" dirty="0"/>
                  <a:t>to improve disparity estimates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disparity volume for warping each tile from disparity gradient is computed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cost volume,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+1,4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993799"/>
                <a:ext cx="10515600" cy="2684750"/>
              </a:xfrm>
              <a:blipFill>
                <a:blip r:embed="rId3"/>
                <a:stretch>
                  <a:fillRect l="-986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3127-D331-54EB-FE9B-683795B5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29DBD-3041-B745-FA76-AB81C438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75F2D4-9BCE-36BD-6AA4-44A4BED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76F3-53A2-DB60-3850-C749BB6E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59417-07A8-050B-69F9-CAF6D10DA5F4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4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EBAA-ACE2-4D1F-08A6-6CF3C9BC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41B6D-899B-CBBC-56EB-BD8531A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F3DE-0B60-7BA1-E1AF-E602FE34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29BC-A8A5-2C53-2C48-44582A09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during propagation to achieve subpixel accuracy   </a:t>
            </a:r>
          </a:p>
          <a:p>
            <a:r>
              <a:rPr lang="en-US" dirty="0"/>
              <a:t>Warping from disparity gradient to correct for slant  </a:t>
            </a:r>
          </a:p>
          <a:p>
            <a:r>
              <a:rPr lang="en-US" dirty="0"/>
              <a:t>Incremental tile hypothesis improvement learned from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C44D24-8172-8716-50B4-38DE5B32F17B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gradient; matching key points between left and right difficult  </a:t>
            </a:r>
          </a:p>
          <a:p>
            <a:r>
              <a:rPr lang="en-US" dirty="0"/>
              <a:t>Repetitive patterns makes key point matches ambiguous  </a:t>
            </a:r>
          </a:p>
          <a:p>
            <a:r>
              <a:rPr lang="en-US" dirty="0"/>
              <a:t>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r>
              <a:rPr lang="en-US" dirty="0"/>
              <a:t>Reflective surfaces distort apparent depth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 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the large and expanding literature   </a:t>
            </a:r>
          </a:p>
          <a:p>
            <a:r>
              <a:rPr lang="en-US" dirty="0"/>
              <a:t>Classical stereo vision </a:t>
            </a:r>
          </a:p>
          <a:p>
            <a:pPr lvl="1"/>
            <a:r>
              <a:rPr lang="en-US" dirty="0"/>
              <a:t>The 14_StereoVision_classical.pptx slides in the course GitHub repository  </a:t>
            </a:r>
          </a:p>
          <a:p>
            <a:pPr lvl="1"/>
            <a:r>
              <a:rPr lang="en-US" dirty="0"/>
              <a:t>Mathew O’Toole’s CMU </a:t>
            </a:r>
            <a:r>
              <a:rPr lang="en-US" dirty="0">
                <a:hlinkClick r:id="rId2"/>
              </a:rPr>
              <a:t>CS 16-385 lecture notes </a:t>
            </a:r>
            <a:r>
              <a:rPr lang="en-US" dirty="0"/>
              <a:t>   </a:t>
            </a:r>
          </a:p>
          <a:p>
            <a:r>
              <a:rPr lang="en-US" dirty="0"/>
              <a:t>Deep NN approaches to Stereo Vision  </a:t>
            </a:r>
          </a:p>
          <a:p>
            <a:pPr lvl="1"/>
            <a:r>
              <a:rPr lang="en-US" dirty="0">
                <a:hlinkClick r:id="rId3"/>
              </a:rPr>
              <a:t>Deeper Depth Prediction with Fully Convolutional Residual Networks, </a:t>
            </a:r>
            <a:r>
              <a:rPr lang="en-US" dirty="0" err="1">
                <a:hlinkClick r:id="rId3"/>
              </a:rPr>
              <a:t>Laina</a:t>
            </a:r>
            <a:r>
              <a:rPr lang="en-US" dirty="0">
                <a:hlinkClick r:id="rId3"/>
              </a:rPr>
              <a:t>, et.al., 2016, 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Pyramid Stereo Matching Network, Chang and Chen, 2018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On the Importance of Stereo for Accurate Depth Estimation: An Efficient Semi-Supervised Deep Neural Network Approach, </a:t>
            </a:r>
            <a:r>
              <a:rPr lang="en-US" dirty="0" err="1">
                <a:hlinkClick r:id="rId5"/>
              </a:rPr>
              <a:t>Smolyanskiy</a:t>
            </a:r>
            <a:r>
              <a:rPr lang="en-US" dirty="0">
                <a:hlinkClick r:id="rId5"/>
              </a:rPr>
              <a:t>, et.al., 2020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MobileStereoNet</a:t>
            </a:r>
            <a:r>
              <a:rPr lang="en-US" dirty="0">
                <a:hlinkClick r:id="rId6"/>
              </a:rPr>
              <a:t>: Towards Lightweight Deep Networks for Stereo Matching, </a:t>
            </a:r>
            <a:r>
              <a:rPr lang="en-US" dirty="0" err="1">
                <a:hlinkClick r:id="rId6"/>
              </a:rPr>
              <a:t>Shamsafar</a:t>
            </a:r>
            <a:r>
              <a:rPr lang="en-US" dirty="0">
                <a:hlinkClick r:id="rId6"/>
              </a:rPr>
              <a:t>, et.al., 2021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HITNet</a:t>
            </a:r>
            <a:r>
              <a:rPr lang="en-US" dirty="0">
                <a:hlinkClick r:id="rId7"/>
              </a:rPr>
              <a:t>: Hierarchical Iterative Tile Refinement Network for Real-time Stereo Matching, </a:t>
            </a:r>
            <a:r>
              <a:rPr lang="en-US" dirty="0" err="1">
                <a:hlinkClick r:id="rId7"/>
              </a:rPr>
              <a:t>Tankovich</a:t>
            </a:r>
            <a:r>
              <a:rPr lang="en-US" dirty="0">
                <a:hlinkClick r:id="rId7"/>
              </a:rPr>
              <a:t>, et.al., 2023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7934</TotalTime>
  <Words>3701</Words>
  <Application>Microsoft Office PowerPoint</Application>
  <PresentationFormat>Widescreen</PresentationFormat>
  <Paragraphs>620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 Bibliography </vt:lpstr>
      <vt:lpstr>3-D Computer Vision Bibliography 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Limits of Depth Estimation Models</vt:lpstr>
      <vt:lpstr>Stereo Depth Estimation Uses Projective Geometry </vt:lpstr>
      <vt:lpstr>Slant Affects Stereo Depth Estimation</vt:lpstr>
      <vt:lpstr>Slant Affects 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Camera Calibration</vt:lpstr>
      <vt:lpstr>Camera Calibration</vt:lpstr>
      <vt:lpstr>Camera Calibration</vt:lpstr>
      <vt:lpstr>Camera Calibration</vt:lpstr>
      <vt:lpstr>Camera Calibration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(nearly) State of the Art Architecture</vt:lpstr>
      <vt:lpstr>HITnet</vt:lpstr>
      <vt:lpstr>HITnet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419</cp:revision>
  <dcterms:created xsi:type="dcterms:W3CDTF">2022-04-24T20:15:20Z</dcterms:created>
  <dcterms:modified xsi:type="dcterms:W3CDTF">2025-04-28T03:04:12Z</dcterms:modified>
</cp:coreProperties>
</file>